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19/05/2025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E82A6F2-2414-4300-A460-48CB5631613A}"/>
              </a:ext>
            </a:extLst>
          </p:cNvPr>
          <p:cNvSpPr/>
          <p:nvPr/>
        </p:nvSpPr>
        <p:spPr>
          <a:xfrm>
            <a:off x="633322" y="1909017"/>
            <a:ext cx="6483470" cy="2853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800" dirty="0">
                <a:latin typeface="72 Black" panose="020B0A04030603020204" pitchFamily="34" charset="0"/>
                <a:cs typeface="72 Black" panose="020B0A04030603020204" pitchFamily="34" charset="0"/>
              </a:rPr>
              <a:t>PROYECTOS DE INVERSIÓN</a:t>
            </a:r>
          </a:p>
          <a:p>
            <a:pPr algn="ctr"/>
            <a:endParaRPr lang="es-CO" dirty="0"/>
          </a:p>
          <a:p>
            <a:pPr algn="ctr"/>
            <a:r>
              <a:rPr lang="es-CO" sz="2000" dirty="0"/>
              <a:t>EJECUCIÓN A 31 MARZO DE 2025</a:t>
            </a:r>
          </a:p>
          <a:p>
            <a:pPr algn="ctr"/>
            <a:endParaRPr lang="es-CO" sz="2000" dirty="0"/>
          </a:p>
          <a:p>
            <a:pPr algn="ctr"/>
            <a:r>
              <a:rPr lang="es-CO" sz="2000" dirty="0"/>
              <a:t>DIRECCIÓN DE PLANEACIÓN</a:t>
            </a:r>
          </a:p>
        </p:txBody>
      </p:sp>
      <p:pic>
        <p:nvPicPr>
          <p:cNvPr id="1026" name="Picture 2" descr="Qué es un proyecto de inversión pública Invierte.pe">
            <a:extLst>
              <a:ext uri="{FF2B5EF4-FFF2-40B4-BE49-F238E27FC236}">
                <a16:creationId xmlns:a16="http://schemas.microsoft.com/office/drawing/2014/main" id="{A1FC58C7-327A-4963-9286-8A6481D7F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819" y="1909017"/>
            <a:ext cx="4280859" cy="285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99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BF63E-E029-4784-9ADD-4A3EEA986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36" y="313277"/>
            <a:ext cx="10515600" cy="1144497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CONTRALORÍA DE BOGOTÁ D.C.</a:t>
            </a:r>
            <a:b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Ejecución Proyectos de Inversión a 31 de marzo de 2025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53EFBD8-35FA-4DDA-A97D-E3599C76F36B}"/>
              </a:ext>
            </a:extLst>
          </p:cNvPr>
          <p:cNvSpPr/>
          <p:nvPr/>
        </p:nvSpPr>
        <p:spPr>
          <a:xfrm>
            <a:off x="158840" y="6065688"/>
            <a:ext cx="51619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Secretaría Distrital de Hacienda - BogData / Ejecución Presupuestal. 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16E4B0E-4F76-4D0B-913D-D6CB9E92A8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688299"/>
              </p:ext>
            </p:extLst>
          </p:nvPr>
        </p:nvGraphicFramePr>
        <p:xfrm>
          <a:off x="357187" y="1694806"/>
          <a:ext cx="11477625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Worksheet" r:id="rId3" imgW="11477715" imgH="4133914" progId="Excel.Sheet.12">
                  <p:embed/>
                </p:oleObj>
              </mc:Choice>
              <mc:Fallback>
                <p:oleObj name="Worksheet" r:id="rId3" imgW="11477715" imgH="413391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187" y="1694806"/>
                        <a:ext cx="11477625" cy="413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91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6424CE4-CACF-494B-8E52-5D5417659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633759"/>
              </p:ext>
            </p:extLst>
          </p:nvPr>
        </p:nvGraphicFramePr>
        <p:xfrm>
          <a:off x="382440" y="1026541"/>
          <a:ext cx="10023894" cy="4955337"/>
        </p:xfrm>
        <a:graphic>
          <a:graphicData uri="http://schemas.openxmlformats.org/drawingml/2006/table">
            <a:tbl>
              <a:tblPr/>
              <a:tblGrid>
                <a:gridCol w="630873">
                  <a:extLst>
                    <a:ext uri="{9D8B030D-6E8A-4147-A177-3AD203B41FA5}">
                      <a16:colId xmlns:a16="http://schemas.microsoft.com/office/drawing/2014/main" val="1586683886"/>
                    </a:ext>
                  </a:extLst>
                </a:gridCol>
                <a:gridCol w="765126">
                  <a:extLst>
                    <a:ext uri="{9D8B030D-6E8A-4147-A177-3AD203B41FA5}">
                      <a16:colId xmlns:a16="http://schemas.microsoft.com/office/drawing/2014/main" val="3039337909"/>
                    </a:ext>
                  </a:extLst>
                </a:gridCol>
                <a:gridCol w="2590776">
                  <a:extLst>
                    <a:ext uri="{9D8B030D-6E8A-4147-A177-3AD203B41FA5}">
                      <a16:colId xmlns:a16="http://schemas.microsoft.com/office/drawing/2014/main" val="3174735245"/>
                    </a:ext>
                  </a:extLst>
                </a:gridCol>
                <a:gridCol w="1439774">
                  <a:extLst>
                    <a:ext uri="{9D8B030D-6E8A-4147-A177-3AD203B41FA5}">
                      <a16:colId xmlns:a16="http://schemas.microsoft.com/office/drawing/2014/main" val="1901000732"/>
                    </a:ext>
                  </a:extLst>
                </a:gridCol>
                <a:gridCol w="356871">
                  <a:extLst>
                    <a:ext uri="{9D8B030D-6E8A-4147-A177-3AD203B41FA5}">
                      <a16:colId xmlns:a16="http://schemas.microsoft.com/office/drawing/2014/main" val="1499270096"/>
                    </a:ext>
                  </a:extLst>
                </a:gridCol>
                <a:gridCol w="755729">
                  <a:extLst>
                    <a:ext uri="{9D8B030D-6E8A-4147-A177-3AD203B41FA5}">
                      <a16:colId xmlns:a16="http://schemas.microsoft.com/office/drawing/2014/main" val="2111981852"/>
                    </a:ext>
                  </a:extLst>
                </a:gridCol>
                <a:gridCol w="472330">
                  <a:extLst>
                    <a:ext uri="{9D8B030D-6E8A-4147-A177-3AD203B41FA5}">
                      <a16:colId xmlns:a16="http://schemas.microsoft.com/office/drawing/2014/main" val="610577957"/>
                    </a:ext>
                  </a:extLst>
                </a:gridCol>
                <a:gridCol w="661261">
                  <a:extLst>
                    <a:ext uri="{9D8B030D-6E8A-4147-A177-3AD203B41FA5}">
                      <a16:colId xmlns:a16="http://schemas.microsoft.com/office/drawing/2014/main" val="1290970804"/>
                    </a:ext>
                  </a:extLst>
                </a:gridCol>
                <a:gridCol w="2351154">
                  <a:extLst>
                    <a:ext uri="{9D8B030D-6E8A-4147-A177-3AD203B41FA5}">
                      <a16:colId xmlns:a16="http://schemas.microsoft.com/office/drawing/2014/main" val="2438718429"/>
                    </a:ext>
                  </a:extLst>
                </a:gridCol>
              </a:tblGrid>
              <a:tr h="3527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 de proyecto SDP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 BPIN</a:t>
                      </a:r>
                      <a:b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DNP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 Específico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Producto MGA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Magnitud</a:t>
                      </a:r>
                      <a:b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2024-2027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medida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26027"/>
                  </a:ext>
                </a:extLst>
              </a:tr>
              <a:tr h="311490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2024110010196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 acciones de formación y de diálogo en temas relacionados con el control social como insumo para el control fiscal.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2501004-Servicio de control fiscal participativo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Acción(es)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formación y de diálogo que permitan formar ciudadanos y participen en el control social.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975449"/>
                  </a:ext>
                </a:extLst>
              </a:tr>
              <a:tr h="364187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2024110010196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Diseñar estrategias para divulgar la información institucional a través de los diferentes medios de comunicación para fortalecer la imagen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institucional y la cultura de la transparencia y la ética pública.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2501006-Servicio de divulgación para fortalecer la imagen de control fiscal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divulgación de la información institucional a través de los medios e comunicación internos y externos.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86413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2024110010196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Diseñar estrategias para divulgar la información institucional a través de los diferentes medios de comunicación para fortalecer la imagen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institucional y la cultura de la transparencia y la ética pública.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2501001-Documentos de lineamientos técnicos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fortalecer la cultura de la transparencia y la ética pública.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3608"/>
                  </a:ext>
                </a:extLst>
              </a:tr>
              <a:tr h="377120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 estrategias para fortalecer los sistemas de gestión, mediante el establecimiento y la aplicación de estándares y buenas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prácticas que contribuyan al cumplimiento de la misión institucional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4599023-Servicio de Implementación Sistemas de Gestión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fortalecer los sistemas de gestión, mediante el establecimiento y la aplicación  de estándares y buenas prácticas que  contribuyan al cumplimiento de la misión institucional.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74281"/>
                  </a:ext>
                </a:extLst>
              </a:tr>
              <a:tr h="414068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 estrategias para fortalecer los sistemas de gestión, mediante el establecimiento y la aplicación de estándares y buenas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prácticas que contribuyan al cumplimiento de la misión institucional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4599023-Servicio de Implementación Sistemas de Gestión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el marco del Plan Institucional de Gestión Ambiental PIGA para la mitigación de los impactos ambientales negativos, el cambio climático y el fortalecimiento de los impactos positivos que se generen en el desarrollo de las actividades de la entidad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257061"/>
                  </a:ext>
                </a:extLst>
              </a:tr>
              <a:tr h="422695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 estrategias para fortalecer los sistemas de gestión, mediante el establecimiento y la aplicación de estándares y buenas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prácticas que contribuyan al cumplimiento de la misión institucional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4599023-Servicio de Implementación Sistemas de Gestión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la oportuna intervención del acervo documental y el cumplimiento del Programa de Gestión Documental, de acuerdo a la normativa vigente.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592397"/>
                  </a:ext>
                </a:extLst>
              </a:tr>
              <a:tr h="595222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 estrategias que fortalezcan la fiscalización de los recursos para el cumplimiento de los Objetivos de Desarrollo Sostenible - ODS en los sujetos de control y vigilancia, así como la aplicación de las iniciativas de Pacto Global en el ejercicio del control fiscal en la Contraloría de Bogotá D.C.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4599001-Documentos de evaluación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participación en los espacios de articulación con Organismos Internacionales y para la estrategia de Pacto Global de las Nacionales Unidas.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771646"/>
                  </a:ext>
                </a:extLst>
              </a:tr>
              <a:tr h="352745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Apoyar al proceso de Vigilancia y Control a la Gestión Fiscal para dar cumplimiento al Plan de Auditoría Distrital - PAD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4599018-Documentos de lineamientos técnicos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Proceso de Vigilancia y Control a la Gestión Fiscal en la ejecución del Plan de Auditoría Distrital.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315728"/>
                  </a:ext>
                </a:extLst>
              </a:tr>
              <a:tr h="470327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Apoyar los Procesos de Responsabilidad Fiscal activos en su sustanciación de conformidad con la Ley vigente, y las actividades conexas, para minimizar las prescripciones.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4599021-Documentos normativos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Apoyar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Procesos de Responsabilidad Fiscal activos en su sustanciación de conformidad con la Ley vigente, y las actividades conexas, para minimizar las prescripciones.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491467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B4025950-CE8F-4281-A7AF-65F618BAA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89" y="14347"/>
            <a:ext cx="10515600" cy="1144497"/>
          </a:xfrm>
        </p:spPr>
        <p:txBody>
          <a:bodyPr>
            <a:normAutofit/>
          </a:bodyPr>
          <a:lstStyle/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CONTRALORÍA DE BOGOTÁ D.C.</a:t>
            </a:r>
            <a:b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Proyectos de Inversión – Indicadores de Producto 2024-2027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4386BAF-AF74-4E69-91ED-0805A551A81A}"/>
              </a:ext>
            </a:extLst>
          </p:cNvPr>
          <p:cNvSpPr/>
          <p:nvPr/>
        </p:nvSpPr>
        <p:spPr>
          <a:xfrm>
            <a:off x="158840" y="6065688"/>
            <a:ext cx="43813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MGA y Plataforma Integrada de Inversión Pública – PIIP.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281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B4025950-CE8F-4281-A7AF-65F618BAA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89" y="220063"/>
            <a:ext cx="10515600" cy="1144497"/>
          </a:xfrm>
        </p:spPr>
        <p:txBody>
          <a:bodyPr>
            <a:normAutofit/>
          </a:bodyPr>
          <a:lstStyle/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CONTRALORÍA DE BOGOTÁ D.C.</a:t>
            </a:r>
            <a:b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Proyectos de Inversión – Indicadores de Producto 2024-2027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4386BAF-AF74-4E69-91ED-0805A551A81A}"/>
              </a:ext>
            </a:extLst>
          </p:cNvPr>
          <p:cNvSpPr/>
          <p:nvPr/>
        </p:nvSpPr>
        <p:spPr>
          <a:xfrm>
            <a:off x="158840" y="6065688"/>
            <a:ext cx="43813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MGA y Plataforma Integrada de Inversión Pública – PIIP.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2C237D-CC79-49BA-9DB9-63C5AFE41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251561"/>
              </p:ext>
            </p:extLst>
          </p:nvPr>
        </p:nvGraphicFramePr>
        <p:xfrm>
          <a:off x="414068" y="1888484"/>
          <a:ext cx="10879346" cy="3081032"/>
        </p:xfrm>
        <a:graphic>
          <a:graphicData uri="http://schemas.openxmlformats.org/drawingml/2006/table">
            <a:tbl>
              <a:tblPr/>
              <a:tblGrid>
                <a:gridCol w="690113">
                  <a:extLst>
                    <a:ext uri="{9D8B030D-6E8A-4147-A177-3AD203B41FA5}">
                      <a16:colId xmlns:a16="http://schemas.microsoft.com/office/drawing/2014/main" val="1957923922"/>
                    </a:ext>
                  </a:extLst>
                </a:gridCol>
                <a:gridCol w="923027">
                  <a:extLst>
                    <a:ext uri="{9D8B030D-6E8A-4147-A177-3AD203B41FA5}">
                      <a16:colId xmlns:a16="http://schemas.microsoft.com/office/drawing/2014/main" val="1950411377"/>
                    </a:ext>
                  </a:extLst>
                </a:gridCol>
                <a:gridCol w="2596551">
                  <a:extLst>
                    <a:ext uri="{9D8B030D-6E8A-4147-A177-3AD203B41FA5}">
                      <a16:colId xmlns:a16="http://schemas.microsoft.com/office/drawing/2014/main" val="2956041460"/>
                    </a:ext>
                  </a:extLst>
                </a:gridCol>
                <a:gridCol w="1679966">
                  <a:extLst>
                    <a:ext uri="{9D8B030D-6E8A-4147-A177-3AD203B41FA5}">
                      <a16:colId xmlns:a16="http://schemas.microsoft.com/office/drawing/2014/main" val="4209585277"/>
                    </a:ext>
                  </a:extLst>
                </a:gridCol>
                <a:gridCol w="387327">
                  <a:extLst>
                    <a:ext uri="{9D8B030D-6E8A-4147-A177-3AD203B41FA5}">
                      <a16:colId xmlns:a16="http://schemas.microsoft.com/office/drawing/2014/main" val="3053683088"/>
                    </a:ext>
                  </a:extLst>
                </a:gridCol>
                <a:gridCol w="820223">
                  <a:extLst>
                    <a:ext uri="{9D8B030D-6E8A-4147-A177-3AD203B41FA5}">
                      <a16:colId xmlns:a16="http://schemas.microsoft.com/office/drawing/2014/main" val="2123126256"/>
                    </a:ext>
                  </a:extLst>
                </a:gridCol>
                <a:gridCol w="692446">
                  <a:extLst>
                    <a:ext uri="{9D8B030D-6E8A-4147-A177-3AD203B41FA5}">
                      <a16:colId xmlns:a16="http://schemas.microsoft.com/office/drawing/2014/main" val="3798877855"/>
                    </a:ext>
                  </a:extLst>
                </a:gridCol>
                <a:gridCol w="537888">
                  <a:extLst>
                    <a:ext uri="{9D8B030D-6E8A-4147-A177-3AD203B41FA5}">
                      <a16:colId xmlns:a16="http://schemas.microsoft.com/office/drawing/2014/main" val="152935451"/>
                    </a:ext>
                  </a:extLst>
                </a:gridCol>
                <a:gridCol w="2551805">
                  <a:extLst>
                    <a:ext uri="{9D8B030D-6E8A-4147-A177-3AD203B41FA5}">
                      <a16:colId xmlns:a16="http://schemas.microsoft.com/office/drawing/2014/main" val="3472273127"/>
                    </a:ext>
                  </a:extLst>
                </a:gridCol>
              </a:tblGrid>
              <a:tr h="44812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 de proyecto SDP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 BPIN</a:t>
                      </a:r>
                      <a:b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DNP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 Específico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Producto MGA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Proceso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Magnitud</a:t>
                      </a:r>
                      <a:b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2024-2027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medida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8258" marR="8258" marT="8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325097"/>
                  </a:ext>
                </a:extLst>
              </a:tr>
              <a:tr h="561566"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8046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2024110010109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Adecuar la infraestructura física, mantenimiento y dotación del mobiliario, que soporta el cumplimiento de la misión de la Contraloría de Bogotá D.C. y la accesibilidad de la población.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4599016-Sedes mantenidas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Adecuar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infraestructura física, mantenimiento y dotación del mobiliario, que soporta el cumplimiento de la misionalidad de la Contraloría de Bogotá D.C.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86177"/>
                  </a:ext>
                </a:extLst>
              </a:tr>
              <a:tr h="1123132"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8044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2024110010044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Mejorar el desempeño institucional desarrollando capacidades de arquitectura empresarial, seguridad digital y renovación tecnológica que permitan direccionar iniciativas con una visión integral institucional, de tal manera que se reduzcan los costos y los riesgos, para generar una mayor agilidad y calidad en la entrega de servicios de TI.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4599007-Servicios tecnológicos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Adquirir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TI para fortalecer, mantener y renovar la infraestructura tecnológica en todos sus componentes, acorde con los avances tecnológicos, las necesidades institucionales y el marco normativo en la materia.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5470"/>
                  </a:ext>
                </a:extLst>
              </a:tr>
              <a:tr h="701958"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8044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2024110010044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Incrementar la capacidad para la implementación y/o mantenimiento de soluciones tecnológicas integradas que atiendan las necesidades de los flujos de información de los procesos de la Entidad.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4599025-Servicios de información implementados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Adquirir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Sistema(s)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desarrollar, fortalecer, mantener, soportar e integrar los sistemas de información con la implementación de estrategias de gestión del conocimiento y aplicación de mejores prácticas.</a:t>
                      </a:r>
                    </a:p>
                  </a:txBody>
                  <a:tcPr marL="8258" marR="8258" marT="82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724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03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B4025950-CE8F-4281-A7AF-65F618BAA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89" y="14347"/>
            <a:ext cx="10515600" cy="952311"/>
          </a:xfrm>
        </p:spPr>
        <p:txBody>
          <a:bodyPr>
            <a:normAutofit/>
          </a:bodyPr>
          <a:lstStyle/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CONTRALORÍA DE BOGOTÁ D.C.</a:t>
            </a:r>
            <a:b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Proyectos de Inversión – Indicadores de Producto 2024-2027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4386BAF-AF74-4E69-91ED-0805A551A81A}"/>
              </a:ext>
            </a:extLst>
          </p:cNvPr>
          <p:cNvSpPr/>
          <p:nvPr/>
        </p:nvSpPr>
        <p:spPr>
          <a:xfrm>
            <a:off x="115708" y="6225920"/>
            <a:ext cx="43813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MGA y Plataforma Integrada de Inversión Pública – PIIP.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BD45E4B-F810-476E-88C6-3C8BB7393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332716"/>
              </p:ext>
            </p:extLst>
          </p:nvPr>
        </p:nvGraphicFramePr>
        <p:xfrm>
          <a:off x="396815" y="863141"/>
          <a:ext cx="10343071" cy="5333994"/>
        </p:xfrm>
        <a:graphic>
          <a:graphicData uri="http://schemas.openxmlformats.org/drawingml/2006/table">
            <a:tbl>
              <a:tblPr/>
              <a:tblGrid>
                <a:gridCol w="660656">
                  <a:extLst>
                    <a:ext uri="{9D8B030D-6E8A-4147-A177-3AD203B41FA5}">
                      <a16:colId xmlns:a16="http://schemas.microsoft.com/office/drawing/2014/main" val="4247810553"/>
                    </a:ext>
                  </a:extLst>
                </a:gridCol>
                <a:gridCol w="779792">
                  <a:extLst>
                    <a:ext uri="{9D8B030D-6E8A-4147-A177-3AD203B41FA5}">
                      <a16:colId xmlns:a16="http://schemas.microsoft.com/office/drawing/2014/main" val="736233591"/>
                    </a:ext>
                  </a:extLst>
                </a:gridCol>
                <a:gridCol w="2306912">
                  <a:extLst>
                    <a:ext uri="{9D8B030D-6E8A-4147-A177-3AD203B41FA5}">
                      <a16:colId xmlns:a16="http://schemas.microsoft.com/office/drawing/2014/main" val="1474354150"/>
                    </a:ext>
                  </a:extLst>
                </a:gridCol>
                <a:gridCol w="1468681">
                  <a:extLst>
                    <a:ext uri="{9D8B030D-6E8A-4147-A177-3AD203B41FA5}">
                      <a16:colId xmlns:a16="http://schemas.microsoft.com/office/drawing/2014/main" val="1229138679"/>
                    </a:ext>
                  </a:extLst>
                </a:gridCol>
                <a:gridCol w="751531">
                  <a:extLst>
                    <a:ext uri="{9D8B030D-6E8A-4147-A177-3AD203B41FA5}">
                      <a16:colId xmlns:a16="http://schemas.microsoft.com/office/drawing/2014/main" val="1817113286"/>
                    </a:ext>
                  </a:extLst>
                </a:gridCol>
                <a:gridCol w="901289">
                  <a:extLst>
                    <a:ext uri="{9D8B030D-6E8A-4147-A177-3AD203B41FA5}">
                      <a16:colId xmlns:a16="http://schemas.microsoft.com/office/drawing/2014/main" val="3532466383"/>
                    </a:ext>
                  </a:extLst>
                </a:gridCol>
                <a:gridCol w="477372">
                  <a:extLst>
                    <a:ext uri="{9D8B030D-6E8A-4147-A177-3AD203B41FA5}">
                      <a16:colId xmlns:a16="http://schemas.microsoft.com/office/drawing/2014/main" val="3252520135"/>
                    </a:ext>
                  </a:extLst>
                </a:gridCol>
                <a:gridCol w="671858">
                  <a:extLst>
                    <a:ext uri="{9D8B030D-6E8A-4147-A177-3AD203B41FA5}">
                      <a16:colId xmlns:a16="http://schemas.microsoft.com/office/drawing/2014/main" val="3781834707"/>
                    </a:ext>
                  </a:extLst>
                </a:gridCol>
                <a:gridCol w="2324980">
                  <a:extLst>
                    <a:ext uri="{9D8B030D-6E8A-4147-A177-3AD203B41FA5}">
                      <a16:colId xmlns:a16="http://schemas.microsoft.com/office/drawing/2014/main" val="3195320481"/>
                    </a:ext>
                  </a:extLst>
                </a:gridCol>
              </a:tblGrid>
              <a:tr h="565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 de proyecto SDP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 BPIN</a:t>
                      </a:r>
                      <a:b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DNP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Objetivo Específico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Producto MGA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Proceso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Magnitud</a:t>
                      </a:r>
                      <a:b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2024-2027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medida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5953" marR="5953" marT="59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36154"/>
                  </a:ext>
                </a:extLst>
              </a:tr>
              <a:tr h="297497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Incrementar la capacidad de gestión orientada a resultados de calidad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2501001-Documentos de lineamientos técnicos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el diseño e implementación de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gestión del cambio y cultura digital, gobierno de la transformación digital y arquitectura empresarial.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44793"/>
                  </a:ext>
                </a:extLst>
              </a:tr>
              <a:tr h="396815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Incrementar la capacidad de gestión orientada a resultados de calidad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2501001-Documentos de lineamientos técnicos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la gestión del conocimiento, la información, los datos y la tecnología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institucional.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28458"/>
                  </a:ext>
                </a:extLst>
              </a:tr>
              <a:tr h="396815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Incrementar la capacidad de gestión orientada a resultados de calidad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2501014-Documentos metodológicos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Establecer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lineamientos normativos y metodológicos para optimizar la gestión y el flujo de la información en el desarrollo de las auditorías.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77225"/>
                  </a:ext>
                </a:extLst>
              </a:tr>
              <a:tr h="327804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Incrementar la capacidad de gestión orientada a resultados de calidad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2501014-Documentos metodológicos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el diseño e implementación de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control de calidad de auditorías homologable a las ISSAIs NIAs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298752"/>
                  </a:ext>
                </a:extLst>
              </a:tr>
              <a:tr h="285980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Mejorar las capacidades digitales y tecnológicas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2501016-Servicio de información implementado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información para la automatización de los procesos institucionales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767498"/>
                  </a:ext>
                </a:extLst>
              </a:tr>
              <a:tr h="285980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Mejorar las capacidades digitales y tecnológicas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2501016-Servicio de información implementado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gestión documental y expediente digital.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22506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Mejorar las capacidades digitales y tecnológicas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2501016-Servicio de información implementado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la definición e implementación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seguridad y disponibilidad de la información.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487667"/>
                  </a:ext>
                </a:extLst>
              </a:tr>
              <a:tr h="336430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Mejorar las capacidades digitales y tecnológicas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2501016-Servicio de información implementado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solucion(es)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infraestructura tecnológica híbrida (local y nube) que soporten la transformación digital institucional.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60004"/>
                  </a:ext>
                </a:extLst>
              </a:tr>
              <a:tr h="393946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Mejorar las capacidades digitales y tecnológicas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2501016-Servicio de información implementado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Brindar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la capacitación relacionada con el soporte de los sistemas de información y la gestión de las tecnologías emergentes.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479643"/>
                  </a:ext>
                </a:extLst>
              </a:tr>
              <a:tr h="468696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Aumentar la participación y control social por parte de la ciudadanía y grupos de interés.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2501006-Servicio de divulgación para fortalecer la imagen de control fiscal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el diseño e implementación de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comunicación interna y externa con enfoque digital, centrado en los usuarios y la ciudadanía.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75649"/>
                  </a:ext>
                </a:extLst>
              </a:tr>
              <a:tr h="425563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Aumentar la participación y control social por parte de la ciudadanía y grupos de interés.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2501006-Servicio de divulgación para fortalecer la imagen de control fiscal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Rediseñar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atención y gestión de denuncias con enfoque digital.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146645"/>
                  </a:ext>
                </a:extLst>
              </a:tr>
              <a:tr h="462958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Aumentar la participación y control social por parte de la ciudadanía y grupos de interés.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2501004-Servicio de control fiscal participativo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Estrategia(s)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lineamientos conceptuales y metodológicos para fomentar el control fiscal participativo y las veedurías ciudadanas.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962619"/>
                  </a:ext>
                </a:extLst>
              </a:tr>
              <a:tr h="425563"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8019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2024110010050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Aumentar la participación y control social por parte de la ciudadanía y grupos de interés.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2501004-Servicio de control fiscal participativo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los canales de comunicación digitales para la atención ciudadana y el control fiscal participativo.</a:t>
                      </a:r>
                    </a:p>
                  </a:txBody>
                  <a:tcPr marL="5953" marR="5953" marT="59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60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290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448cc2-9758-4ec6-b2c7-39b9086ea03a" xsi:nil="true"/>
    <lcf76f155ced4ddcb4097134ff3c332f xmlns="c8a4a4d7-d097-4082-853c-5920585e25a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C0F693781A3594F890D4F5C298881A9" ma:contentTypeVersion="14" ma:contentTypeDescription="Crear nuevo documento." ma:contentTypeScope="" ma:versionID="6fe8fc833650fc5c40c9ca1d9354efb0">
  <xsd:schema xmlns:xsd="http://www.w3.org/2001/XMLSchema" xmlns:xs="http://www.w3.org/2001/XMLSchema" xmlns:p="http://schemas.microsoft.com/office/2006/metadata/properties" xmlns:ns2="c8a4a4d7-d097-4082-853c-5920585e25a2" xmlns:ns3="b6448cc2-9758-4ec6-b2c7-39b9086ea03a" targetNamespace="http://schemas.microsoft.com/office/2006/metadata/properties" ma:root="true" ma:fieldsID="c3d07f79b4d81128bf4063e07cb41e87" ns2:_="" ns3:_="">
    <xsd:import namespace="c8a4a4d7-d097-4082-853c-5920585e25a2"/>
    <xsd:import namespace="b6448cc2-9758-4ec6-b2c7-39b9086ea0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4a4d7-d097-4082-853c-5920585e25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e43266a1-65ce-4bd3-adbe-8207c3808b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448cc2-9758-4ec6-b2c7-39b9086ea03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9eed203-c146-4909-8e3f-b3969d90f7ef}" ma:internalName="TaxCatchAll" ma:showField="CatchAllData" ma:web="b6448cc2-9758-4ec6-b2c7-39b9086ea0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AB95F9-B995-4A66-8D7F-E3631DE0D795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c8a4a4d7-d097-4082-853c-5920585e25a2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6448cc2-9758-4ec6-b2c7-39b9086ea03a"/>
  </ds:schemaRefs>
</ds:datastoreItem>
</file>

<file path=customXml/itemProps2.xml><?xml version="1.0" encoding="utf-8"?>
<ds:datastoreItem xmlns:ds="http://schemas.openxmlformats.org/officeDocument/2006/customXml" ds:itemID="{E18BC369-1D42-413A-9406-EA1F4D64D1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0AB6D3-7EA9-41FC-BDB6-A9E28E9F8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a4a4d7-d097-4082-853c-5920585e25a2"/>
    <ds:schemaRef ds:uri="b6448cc2-9758-4ec6-b2c7-39b9086ea0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1534</Words>
  <Application>Microsoft Office PowerPoint</Application>
  <PresentationFormat>Panorámica</PresentationFormat>
  <Paragraphs>265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72 Black</vt:lpstr>
      <vt:lpstr>Arial</vt:lpstr>
      <vt:lpstr>Calibri</vt:lpstr>
      <vt:lpstr>Calibri Light</vt:lpstr>
      <vt:lpstr>Tema de Office</vt:lpstr>
      <vt:lpstr>Worksheet</vt:lpstr>
      <vt:lpstr>Presentación de PowerPoint</vt:lpstr>
      <vt:lpstr>CONTRALORÍA DE BOGOTÁ D.C. Ejecución Proyectos de Inversión a 31 de marzo de 2025</vt:lpstr>
      <vt:lpstr>CONTRALORÍA DE BOGOTÁ D.C. Proyectos de Inversión – Indicadores de Producto 2024-2027</vt:lpstr>
      <vt:lpstr>CONTRALORÍA DE BOGOTÁ D.C. Proyectos de Inversión – Indicadores de Producto 2024-2027</vt:lpstr>
      <vt:lpstr>CONTRALORÍA DE BOGOTÁ D.C. Proyectos de Inversión – Indicadores de Producto 2024-2027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Adriana Jimenez Giraldo</cp:lastModifiedBy>
  <cp:revision>37</cp:revision>
  <dcterms:created xsi:type="dcterms:W3CDTF">2016-09-20T14:18:51Z</dcterms:created>
  <dcterms:modified xsi:type="dcterms:W3CDTF">2025-05-19T21:34:58Z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0x010100FC0F693781A3594F890D4F5C298881A9</vt:lpwstr>
  </property>
  <property fmtid="{D5CDD505-2E9C-101B-9397-08002B2CF9AE}" pid="3" name="MediaServiceImageTags">
    <vt:lpwstr/>
  </property>
</Properties>
</file>